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7" r:id="rId4"/>
    <p:sldId id="258" r:id="rId5"/>
    <p:sldId id="259"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81" autoAdjust="0"/>
    <p:restoredTop sz="94660"/>
  </p:normalViewPr>
  <p:slideViewPr>
    <p:cSldViewPr snapToGrid="0">
      <p:cViewPr varScale="1">
        <p:scale>
          <a:sx n="85" d="100"/>
          <a:sy n="85" d="100"/>
        </p:scale>
        <p:origin x="1272"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153D9BA-5601-427E-A2D3-FA996F5EE439}"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799019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53D9BA-5601-427E-A2D3-FA996F5EE439}"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1960924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53D9BA-5601-427E-A2D3-FA996F5EE439}"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2887193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53D9BA-5601-427E-A2D3-FA996F5EE439}"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262453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53D9BA-5601-427E-A2D3-FA996F5EE439}"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1721336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153D9BA-5601-427E-A2D3-FA996F5EE439}" type="datetimeFigureOut">
              <a:rPr lang="en-US" smtClean="0"/>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4110680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153D9BA-5601-427E-A2D3-FA996F5EE439}" type="datetimeFigureOut">
              <a:rPr lang="en-US" smtClean="0"/>
              <a:t>7/21/2020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1935454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53D9BA-5601-427E-A2D3-FA996F5EE439}" type="datetimeFigureOut">
              <a:rPr lang="en-US" smtClean="0"/>
              <a:t>7/21/2020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226979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53D9BA-5601-427E-A2D3-FA996F5EE439}" type="datetimeFigureOut">
              <a:rPr lang="en-US" smtClean="0"/>
              <a:t>7/21/2020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122693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53D9BA-5601-427E-A2D3-FA996F5EE439}" type="datetimeFigureOut">
              <a:rPr lang="en-US" smtClean="0"/>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1788288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53D9BA-5601-427E-A2D3-FA996F5EE439}" type="datetimeFigureOut">
              <a:rPr lang="en-US" smtClean="0"/>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4E4CD-854C-4C6C-9471-E1D6BF3C501D}" type="slidenum">
              <a:rPr lang="en-US" smtClean="0"/>
              <a:t>‹#›</a:t>
            </a:fld>
            <a:endParaRPr lang="en-US"/>
          </a:p>
        </p:txBody>
      </p:sp>
    </p:spTree>
    <p:extLst>
      <p:ext uri="{BB962C8B-B14F-4D97-AF65-F5344CB8AC3E}">
        <p14:creationId xmlns:p14="http://schemas.microsoft.com/office/powerpoint/2010/main" val="258308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3D9BA-5601-427E-A2D3-FA996F5EE439}" type="datetimeFigureOut">
              <a:rPr lang="en-US" smtClean="0"/>
              <a:t>7/21/2020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4E4CD-854C-4C6C-9471-E1D6BF3C501D}" type="slidenum">
              <a:rPr lang="en-US" smtClean="0"/>
              <a:t>‹#›</a:t>
            </a:fld>
            <a:endParaRPr lang="en-US"/>
          </a:p>
        </p:txBody>
      </p:sp>
    </p:spTree>
    <p:extLst>
      <p:ext uri="{BB962C8B-B14F-4D97-AF65-F5344CB8AC3E}">
        <p14:creationId xmlns:p14="http://schemas.microsoft.com/office/powerpoint/2010/main" val="69094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Stewart Foodservice Inc. POS in Beirut, Lebanon</a:t>
            </a:r>
          </a:p>
        </p:txBody>
      </p:sp>
      <p:sp>
        <p:nvSpPr>
          <p:cNvPr id="8" name="Title 1"/>
          <p:cNvSpPr txBox="1">
            <a:spLocks/>
          </p:cNvSpPr>
          <p:nvPr/>
        </p:nvSpPr>
        <p:spPr>
          <a:xfrm>
            <a:off x="628649" y="2018948"/>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smtClean="0">
                <a:ln w="0"/>
                <a:solidFill>
                  <a:srgbClr val="0070C0"/>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Coursera Capstone</a:t>
            </a:r>
            <a:endParaRPr lang="en-US" sz="3600" b="1" dirty="0">
              <a:ln w="0"/>
              <a:solidFill>
                <a:srgbClr val="0070C0"/>
              </a:solidFill>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endParaRPr>
          </a:p>
        </p:txBody>
      </p:sp>
      <p:sp>
        <p:nvSpPr>
          <p:cNvPr id="9" name="Title 1"/>
          <p:cNvSpPr txBox="1">
            <a:spLocks/>
          </p:cNvSpPr>
          <p:nvPr/>
        </p:nvSpPr>
        <p:spPr>
          <a:xfrm>
            <a:off x="464961" y="5960533"/>
            <a:ext cx="7886700" cy="4432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smtClean="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By Ayham Mhd</a:t>
            </a:r>
            <a:endParaRPr lang="en-US" sz="24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endParaRPr>
          </a:p>
        </p:txBody>
      </p:sp>
      <p:pic>
        <p:nvPicPr>
          <p:cNvPr id="3" name="Picture 2"/>
          <p:cNvPicPr>
            <a:picLocks noChangeAspect="1"/>
          </p:cNvPicPr>
          <p:nvPr/>
        </p:nvPicPr>
        <p:blipFill>
          <a:blip r:embed="rId2"/>
          <a:stretch>
            <a:fillRect/>
          </a:stretch>
        </p:blipFill>
        <p:spPr>
          <a:xfrm>
            <a:off x="2043112" y="4109068"/>
            <a:ext cx="5057775" cy="1323975"/>
          </a:xfrm>
          <a:prstGeom prst="rect">
            <a:avLst/>
          </a:prstGeom>
        </p:spPr>
      </p:pic>
    </p:spTree>
    <p:extLst>
      <p:ext uri="{BB962C8B-B14F-4D97-AF65-F5344CB8AC3E}">
        <p14:creationId xmlns:p14="http://schemas.microsoft.com/office/powerpoint/2010/main" val="2316379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3.2.	Exploring Beirut City</a:t>
            </a:r>
          </a:p>
        </p:txBody>
      </p:sp>
      <p:sp>
        <p:nvSpPr>
          <p:cNvPr id="4" name="Rectangle 3"/>
          <p:cNvSpPr/>
          <p:nvPr/>
        </p:nvSpPr>
        <p:spPr>
          <a:xfrm>
            <a:off x="202237" y="1517639"/>
            <a:ext cx="8941763" cy="830997"/>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I used geopy library to get the latitude and longitude values of Beirut City,</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9049" y="2918006"/>
            <a:ext cx="9000622" cy="2139415"/>
          </a:xfrm>
          <a:prstGeom prst="rect">
            <a:avLst/>
          </a:prstGeom>
        </p:spPr>
      </p:pic>
    </p:spTree>
    <p:extLst>
      <p:ext uri="{BB962C8B-B14F-4D97-AF65-F5344CB8AC3E}">
        <p14:creationId xmlns:p14="http://schemas.microsoft.com/office/powerpoint/2010/main" val="150715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3.2.	Exploring Beirut City</a:t>
            </a:r>
          </a:p>
        </p:txBody>
      </p:sp>
      <p:sp>
        <p:nvSpPr>
          <p:cNvPr id="4" name="Rectangle 3"/>
          <p:cNvSpPr/>
          <p:nvPr/>
        </p:nvSpPr>
        <p:spPr>
          <a:xfrm>
            <a:off x="202237" y="1517639"/>
            <a:ext cx="8941763" cy="830997"/>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then using my </a:t>
            </a:r>
            <a:r>
              <a:rPr lang="en-US" sz="2400" dirty="0" err="1">
                <a:solidFill>
                  <a:srgbClr val="002060"/>
                </a:solidFill>
                <a:latin typeface="Times New Roman" panose="02020603050405020304" pitchFamily="18" charset="0"/>
                <a:cs typeface="Times New Roman" panose="02020603050405020304" pitchFamily="18" charset="0"/>
              </a:rPr>
              <a:t>Forsquare</a:t>
            </a:r>
            <a:r>
              <a:rPr lang="en-US" sz="2400" dirty="0">
                <a:solidFill>
                  <a:srgbClr val="002060"/>
                </a:solidFill>
                <a:latin typeface="Times New Roman" panose="02020603050405020304" pitchFamily="18" charset="0"/>
                <a:cs typeface="Times New Roman" panose="02020603050405020304" pitchFamily="18" charset="0"/>
              </a:rPr>
              <a:t> credentials I got the top 100 venues that are in Beirut within a radius of 500 meters.</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46129" y="2616017"/>
            <a:ext cx="8800593" cy="2204339"/>
          </a:xfrm>
          <a:prstGeom prst="rect">
            <a:avLst/>
          </a:prstGeom>
        </p:spPr>
      </p:pic>
      <p:sp>
        <p:nvSpPr>
          <p:cNvPr id="5" name="Rectangle 4"/>
          <p:cNvSpPr/>
          <p:nvPr/>
        </p:nvSpPr>
        <p:spPr>
          <a:xfrm>
            <a:off x="146128" y="5087737"/>
            <a:ext cx="8800593" cy="830997"/>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Then I used a function that extracts the category of the venue then clean the json and structure it into a pandas data frame.</a:t>
            </a:r>
          </a:p>
        </p:txBody>
      </p:sp>
    </p:spTree>
    <p:extLst>
      <p:ext uri="{BB962C8B-B14F-4D97-AF65-F5344CB8AC3E}">
        <p14:creationId xmlns:p14="http://schemas.microsoft.com/office/powerpoint/2010/main" val="2865495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3.2.	Exploring Beirut City</a:t>
            </a:r>
          </a:p>
        </p:txBody>
      </p:sp>
      <p:sp>
        <p:nvSpPr>
          <p:cNvPr id="5" name="Rectangle 4"/>
          <p:cNvSpPr/>
          <p:nvPr/>
        </p:nvSpPr>
        <p:spPr>
          <a:xfrm>
            <a:off x="179995" y="2886404"/>
            <a:ext cx="8800593" cy="830997"/>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Then I used a function that extracts the category of the venue then clean the json and structure it into a pandas data frame.</a:t>
            </a:r>
          </a:p>
        </p:txBody>
      </p:sp>
      <p:pic>
        <p:nvPicPr>
          <p:cNvPr id="6" name="Picture 5"/>
          <p:cNvPicPr/>
          <p:nvPr/>
        </p:nvPicPr>
        <p:blipFill>
          <a:blip r:embed="rId2"/>
          <a:stretch>
            <a:fillRect/>
          </a:stretch>
        </p:blipFill>
        <p:spPr>
          <a:xfrm>
            <a:off x="179995" y="1291800"/>
            <a:ext cx="8800593" cy="5052555"/>
          </a:xfrm>
          <a:prstGeom prst="rect">
            <a:avLst/>
          </a:prstGeom>
        </p:spPr>
      </p:pic>
    </p:spTree>
    <p:extLst>
      <p:ext uri="{BB962C8B-B14F-4D97-AF65-F5344CB8AC3E}">
        <p14:creationId xmlns:p14="http://schemas.microsoft.com/office/powerpoint/2010/main" val="3015387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3.2.	Exploring Beirut City</a:t>
            </a:r>
          </a:p>
        </p:txBody>
      </p:sp>
      <p:sp>
        <p:nvSpPr>
          <p:cNvPr id="5" name="Rectangle 4"/>
          <p:cNvSpPr/>
          <p:nvPr/>
        </p:nvSpPr>
        <p:spPr>
          <a:xfrm>
            <a:off x="0" y="1260804"/>
            <a:ext cx="8800593" cy="830997"/>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Then I filtered the result categories to match our target (Restaurants and etc.)</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39937" y="2404337"/>
            <a:ext cx="8718074" cy="3138507"/>
          </a:xfrm>
          <a:prstGeom prst="rect">
            <a:avLst/>
          </a:prstGeom>
        </p:spPr>
      </p:pic>
    </p:spTree>
    <p:extLst>
      <p:ext uri="{BB962C8B-B14F-4D97-AF65-F5344CB8AC3E}">
        <p14:creationId xmlns:p14="http://schemas.microsoft.com/office/powerpoint/2010/main" val="110244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3.3.	Exploring Neighborhoods</a:t>
            </a:r>
          </a:p>
        </p:txBody>
      </p:sp>
      <p:sp>
        <p:nvSpPr>
          <p:cNvPr id="5" name="Rectangle 4"/>
          <p:cNvSpPr/>
          <p:nvPr/>
        </p:nvSpPr>
        <p:spPr>
          <a:xfrm>
            <a:off x="0" y="1260804"/>
            <a:ext cx="8800593" cy="1200329"/>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I used a function to repeat the same process to all the neighborhoods in Beirut using Foursquare API as well, creating a new data frame which also must be filtered.</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363362" y="2773669"/>
            <a:ext cx="8437231" cy="2282579"/>
          </a:xfrm>
          <a:prstGeom prst="rect">
            <a:avLst/>
          </a:prstGeom>
        </p:spPr>
      </p:pic>
    </p:spTree>
    <p:extLst>
      <p:ext uri="{BB962C8B-B14F-4D97-AF65-F5344CB8AC3E}">
        <p14:creationId xmlns:p14="http://schemas.microsoft.com/office/powerpoint/2010/main" val="191036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3.3.	Exploring Neighborhoods</a:t>
            </a:r>
          </a:p>
        </p:txBody>
      </p:sp>
      <p:sp>
        <p:nvSpPr>
          <p:cNvPr id="5" name="Rectangle 4"/>
          <p:cNvSpPr/>
          <p:nvPr/>
        </p:nvSpPr>
        <p:spPr>
          <a:xfrm>
            <a:off x="0" y="1260804"/>
            <a:ext cx="8800593" cy="461665"/>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Then I analyzed each neighborhood by one hot encoding.</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25173" y="2222687"/>
            <a:ext cx="9018827" cy="3049223"/>
          </a:xfrm>
          <a:prstGeom prst="rect">
            <a:avLst/>
          </a:prstGeom>
        </p:spPr>
      </p:pic>
    </p:spTree>
    <p:extLst>
      <p:ext uri="{BB962C8B-B14F-4D97-AF65-F5344CB8AC3E}">
        <p14:creationId xmlns:p14="http://schemas.microsoft.com/office/powerpoint/2010/main" val="277116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3.3.	Exploring Neighborhoods</a:t>
            </a:r>
          </a:p>
        </p:txBody>
      </p:sp>
      <p:sp>
        <p:nvSpPr>
          <p:cNvPr id="5" name="Rectangle 4"/>
          <p:cNvSpPr/>
          <p:nvPr/>
        </p:nvSpPr>
        <p:spPr>
          <a:xfrm>
            <a:off x="0" y="1260804"/>
            <a:ext cx="8800593" cy="1200329"/>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Then grouping rows by neighborhood by taking the mean of the frequency of occurrence of each category, then putting that into a pandas data frame.</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19003" y="2595222"/>
            <a:ext cx="8918657" cy="3015356"/>
          </a:xfrm>
          <a:prstGeom prst="rect">
            <a:avLst/>
          </a:prstGeom>
        </p:spPr>
      </p:pic>
    </p:spTree>
    <p:extLst>
      <p:ext uri="{BB962C8B-B14F-4D97-AF65-F5344CB8AC3E}">
        <p14:creationId xmlns:p14="http://schemas.microsoft.com/office/powerpoint/2010/main" val="901866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3.4.	Clustering Neighborhoods</a:t>
            </a:r>
          </a:p>
        </p:txBody>
      </p:sp>
      <p:sp>
        <p:nvSpPr>
          <p:cNvPr id="5" name="Rectangle 4"/>
          <p:cNvSpPr/>
          <p:nvPr/>
        </p:nvSpPr>
        <p:spPr>
          <a:xfrm>
            <a:off x="0" y="1260804"/>
            <a:ext cx="8800593" cy="461665"/>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I clustered neighborhoods using </a:t>
            </a:r>
            <a:r>
              <a:rPr lang="en-US" sz="2400" dirty="0" err="1">
                <a:solidFill>
                  <a:srgbClr val="002060"/>
                </a:solidFill>
                <a:latin typeface="Times New Roman" panose="02020603050405020304" pitchFamily="18" charset="0"/>
                <a:cs typeface="Times New Roman" panose="02020603050405020304" pitchFamily="18" charset="0"/>
              </a:rPr>
              <a:t>Kmean</a:t>
            </a:r>
            <a:r>
              <a:rPr lang="en-US" sz="2400" dirty="0">
                <a:solidFill>
                  <a:srgbClr val="002060"/>
                </a:solidFill>
                <a:latin typeface="Times New Roman" panose="02020603050405020304" pitchFamily="18" charset="0"/>
                <a:cs typeface="Times New Roman" panose="02020603050405020304" pitchFamily="18" charset="0"/>
              </a:rPr>
              <a:t> as following:</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8825" y="1895517"/>
            <a:ext cx="9065175" cy="3703772"/>
          </a:xfrm>
          <a:prstGeom prst="rect">
            <a:avLst/>
          </a:prstGeom>
        </p:spPr>
      </p:pic>
    </p:spTree>
    <p:extLst>
      <p:ext uri="{BB962C8B-B14F-4D97-AF65-F5344CB8AC3E}">
        <p14:creationId xmlns:p14="http://schemas.microsoft.com/office/powerpoint/2010/main" val="266811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3.4.	Clustering Neighborhoods</a:t>
            </a:r>
          </a:p>
        </p:txBody>
      </p:sp>
      <p:sp>
        <p:nvSpPr>
          <p:cNvPr id="5" name="Rectangle 4"/>
          <p:cNvSpPr/>
          <p:nvPr/>
        </p:nvSpPr>
        <p:spPr>
          <a:xfrm>
            <a:off x="0" y="1260804"/>
            <a:ext cx="8800593" cy="461665"/>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and visualize the resulting clusters using Folium library:</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0177" y="1864827"/>
            <a:ext cx="9184177" cy="3531262"/>
          </a:xfrm>
          <a:prstGeom prst="rect">
            <a:avLst/>
          </a:prstGeom>
        </p:spPr>
      </p:pic>
    </p:spTree>
    <p:extLst>
      <p:ext uri="{BB962C8B-B14F-4D97-AF65-F5344CB8AC3E}">
        <p14:creationId xmlns:p14="http://schemas.microsoft.com/office/powerpoint/2010/main" val="2694570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3.4.	Clustering Neighborhoods</a:t>
            </a:r>
          </a:p>
        </p:txBody>
      </p:sp>
      <p:sp>
        <p:nvSpPr>
          <p:cNvPr id="5" name="Rectangle 4"/>
          <p:cNvSpPr/>
          <p:nvPr/>
        </p:nvSpPr>
        <p:spPr>
          <a:xfrm>
            <a:off x="0" y="1260804"/>
            <a:ext cx="8800593" cy="461665"/>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and visualize the resulting clusters using Folium library:</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0311" y="1154861"/>
            <a:ext cx="7479793" cy="5703139"/>
          </a:xfrm>
          <a:prstGeom prst="rect">
            <a:avLst/>
          </a:prstGeom>
        </p:spPr>
      </p:pic>
    </p:spTree>
    <p:extLst>
      <p:ext uri="{BB962C8B-B14F-4D97-AF65-F5344CB8AC3E}">
        <p14:creationId xmlns:p14="http://schemas.microsoft.com/office/powerpoint/2010/main" val="400983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Introduction</a:t>
            </a:r>
          </a:p>
        </p:txBody>
      </p:sp>
      <p:pic>
        <p:nvPicPr>
          <p:cNvPr id="3" name="Picture 2"/>
          <p:cNvPicPr>
            <a:picLocks noChangeAspect="1"/>
          </p:cNvPicPr>
          <p:nvPr/>
        </p:nvPicPr>
        <p:blipFill>
          <a:blip r:embed="rId2"/>
          <a:stretch>
            <a:fillRect/>
          </a:stretch>
        </p:blipFill>
        <p:spPr>
          <a:xfrm>
            <a:off x="130504" y="2460890"/>
            <a:ext cx="9013496" cy="2359465"/>
          </a:xfrm>
          <a:prstGeom prst="rect">
            <a:avLst/>
          </a:prstGeom>
        </p:spPr>
      </p:pic>
    </p:spTree>
    <p:extLst>
      <p:ext uri="{BB962C8B-B14F-4D97-AF65-F5344CB8AC3E}">
        <p14:creationId xmlns:p14="http://schemas.microsoft.com/office/powerpoint/2010/main" val="248971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4.	The Result</a:t>
            </a:r>
          </a:p>
        </p:txBody>
      </p:sp>
      <p:sp>
        <p:nvSpPr>
          <p:cNvPr id="5" name="Rectangle 4"/>
          <p:cNvSpPr/>
          <p:nvPr/>
        </p:nvSpPr>
        <p:spPr>
          <a:xfrm>
            <a:off x="0" y="1260804"/>
            <a:ext cx="8800593" cy="1938992"/>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I chose the cluster that have the largest number of neighborhoods, get the average coordinates to plot the suggested POS location, this way it will be close to maximum number of the customers, and by this way I can consider that I had chosen the optimal place for the POS because of reducing TTM and delivery and shipping fees.</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6224" y="3512332"/>
            <a:ext cx="9085836" cy="1895046"/>
          </a:xfrm>
          <a:prstGeom prst="rect">
            <a:avLst/>
          </a:prstGeom>
        </p:spPr>
      </p:pic>
    </p:spTree>
    <p:extLst>
      <p:ext uri="{BB962C8B-B14F-4D97-AF65-F5344CB8AC3E}">
        <p14:creationId xmlns:p14="http://schemas.microsoft.com/office/powerpoint/2010/main" val="2535075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4.	The Result</a:t>
            </a:r>
          </a:p>
        </p:txBody>
      </p:sp>
      <p:pic>
        <p:nvPicPr>
          <p:cNvPr id="2" name="Picture 1"/>
          <p:cNvPicPr>
            <a:picLocks noChangeAspect="1"/>
          </p:cNvPicPr>
          <p:nvPr/>
        </p:nvPicPr>
        <p:blipFill>
          <a:blip r:embed="rId2"/>
          <a:stretch>
            <a:fillRect/>
          </a:stretch>
        </p:blipFill>
        <p:spPr>
          <a:xfrm>
            <a:off x="492903" y="1347217"/>
            <a:ext cx="7898182" cy="5290649"/>
          </a:xfrm>
          <a:prstGeom prst="rect">
            <a:avLst/>
          </a:prstGeom>
        </p:spPr>
      </p:pic>
    </p:spTree>
    <p:extLst>
      <p:ext uri="{BB962C8B-B14F-4D97-AF65-F5344CB8AC3E}">
        <p14:creationId xmlns:p14="http://schemas.microsoft.com/office/powerpoint/2010/main" val="2092916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4.	The Result</a:t>
            </a:r>
          </a:p>
        </p:txBody>
      </p:sp>
      <p:pic>
        <p:nvPicPr>
          <p:cNvPr id="3" name="Picture 2"/>
          <p:cNvPicPr>
            <a:picLocks noChangeAspect="1"/>
          </p:cNvPicPr>
          <p:nvPr/>
        </p:nvPicPr>
        <p:blipFill>
          <a:blip r:embed="rId2"/>
          <a:stretch>
            <a:fillRect/>
          </a:stretch>
        </p:blipFill>
        <p:spPr>
          <a:xfrm>
            <a:off x="982493" y="973560"/>
            <a:ext cx="7267569" cy="5884440"/>
          </a:xfrm>
          <a:prstGeom prst="rect">
            <a:avLst/>
          </a:prstGeom>
        </p:spPr>
      </p:pic>
    </p:spTree>
    <p:extLst>
      <p:ext uri="{BB962C8B-B14F-4D97-AF65-F5344CB8AC3E}">
        <p14:creationId xmlns:p14="http://schemas.microsoft.com/office/powerpoint/2010/main" val="852242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Stake holder overview</a:t>
            </a:r>
            <a:endPar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endParaRPr>
          </a:p>
        </p:txBody>
      </p:sp>
      <p:sp>
        <p:nvSpPr>
          <p:cNvPr id="3" name="Content Placeholder 2"/>
          <p:cNvSpPr>
            <a:spLocks noGrp="1"/>
          </p:cNvSpPr>
          <p:nvPr>
            <p:ph idx="1"/>
          </p:nvPr>
        </p:nvSpPr>
        <p:spPr>
          <a:xfrm>
            <a:off x="169333" y="2018063"/>
            <a:ext cx="8805333" cy="3998913"/>
          </a:xfrm>
        </p:spPr>
        <p:txBody>
          <a:bodyPr>
            <a:noAutofit/>
          </a:bodyPr>
          <a:lstStyle/>
          <a:p>
            <a:pPr marL="0" indent="0">
              <a:lnSpc>
                <a:spcPct val="200000"/>
              </a:lnSpc>
              <a:spcBef>
                <a:spcPct val="0"/>
              </a:spcBef>
              <a:buNone/>
            </a:pPr>
            <a:r>
              <a:rPr lang="en-US" sz="2400" dirty="0">
                <a:solidFill>
                  <a:srgbClr val="002060"/>
                </a:solidFill>
                <a:latin typeface="Times New Roman" panose="02020603050405020304" pitchFamily="18" charset="0"/>
                <a:cs typeface="Times New Roman" panose="02020603050405020304" pitchFamily="18" charset="0"/>
              </a:rPr>
              <a:t>Stewart Foodservice is owned by industry veteran Aubrey MacMillan. He started out in the business over 50 years ago at Burgess Wholesale, then an egg-grading station, working his way up through deliveries, sales and management to owner of what has become one of the leading Canadian owned foodservice distributors.</a:t>
            </a:r>
          </a:p>
        </p:txBody>
      </p:sp>
      <p:pic>
        <p:nvPicPr>
          <p:cNvPr id="4" name="Picture 3"/>
          <p:cNvPicPr>
            <a:picLocks noChangeAspect="1"/>
          </p:cNvPicPr>
          <p:nvPr/>
        </p:nvPicPr>
        <p:blipFill>
          <a:blip r:embed="rId2"/>
          <a:stretch>
            <a:fillRect/>
          </a:stretch>
        </p:blipFill>
        <p:spPr>
          <a:xfrm>
            <a:off x="5735038" y="466725"/>
            <a:ext cx="3330903" cy="1325563"/>
          </a:xfrm>
          <a:prstGeom prst="rect">
            <a:avLst/>
          </a:prstGeom>
        </p:spPr>
      </p:pic>
    </p:spTree>
    <p:extLst>
      <p:ext uri="{BB962C8B-B14F-4D97-AF65-F5344CB8AC3E}">
        <p14:creationId xmlns:p14="http://schemas.microsoft.com/office/powerpoint/2010/main" val="49432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Problem Definition</a:t>
            </a:r>
            <a:endPar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endParaRPr>
          </a:p>
        </p:txBody>
      </p:sp>
      <p:sp>
        <p:nvSpPr>
          <p:cNvPr id="3" name="Content Placeholder 2"/>
          <p:cNvSpPr>
            <a:spLocks noGrp="1"/>
          </p:cNvSpPr>
          <p:nvPr>
            <p:ph idx="1"/>
          </p:nvPr>
        </p:nvSpPr>
        <p:spPr>
          <a:xfrm>
            <a:off x="78059" y="1952977"/>
            <a:ext cx="9065941" cy="4334933"/>
          </a:xfrm>
        </p:spPr>
        <p:txBody>
          <a:bodyPr>
            <a:noAutofit/>
          </a:bodyPr>
          <a:lstStyle/>
          <a:p>
            <a:pPr marL="0" indent="0">
              <a:lnSpc>
                <a:spcPct val="200000"/>
              </a:lnSpc>
              <a:spcBef>
                <a:spcPct val="0"/>
              </a:spcBef>
              <a:buNone/>
            </a:pPr>
            <a:r>
              <a:rPr lang="en-US" sz="2400" dirty="0" smtClean="0">
                <a:solidFill>
                  <a:srgbClr val="002060"/>
                </a:solidFill>
                <a:latin typeface="Times New Roman" panose="02020603050405020304" pitchFamily="18" charset="0"/>
                <a:cs typeface="Times New Roman" panose="02020603050405020304" pitchFamily="18" charset="0"/>
              </a:rPr>
              <a:t>This company, who supplies restaurants and so on, decided to open a store or a point of sale POS in Beirut, Lebanon, and asked me an engineer having some background in data science that collected from IBM data science courses on </a:t>
            </a:r>
            <a:r>
              <a:rPr lang="en-US" sz="2400" dirty="0">
                <a:solidFill>
                  <a:srgbClr val="002060"/>
                </a:solidFill>
                <a:latin typeface="Times New Roman" panose="02020603050405020304" pitchFamily="18" charset="0"/>
                <a:cs typeface="Times New Roman" panose="02020603050405020304" pitchFamily="18" charset="0"/>
              </a:rPr>
              <a:t>C</a:t>
            </a:r>
            <a:r>
              <a:rPr lang="en-US" sz="2400" dirty="0" smtClean="0">
                <a:solidFill>
                  <a:srgbClr val="002060"/>
                </a:solidFill>
                <a:latin typeface="Times New Roman" panose="02020603050405020304" pitchFamily="18" charset="0"/>
                <a:cs typeface="Times New Roman" panose="02020603050405020304" pitchFamily="18" charset="0"/>
              </a:rPr>
              <a:t>oursera, to suggest the place where to install this POS.</a:t>
            </a:r>
            <a:endParaRPr lang="en-US" sz="2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94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Initial thinking</a:t>
            </a:r>
            <a:endPar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endParaRPr>
          </a:p>
        </p:txBody>
      </p:sp>
      <p:sp>
        <p:nvSpPr>
          <p:cNvPr id="3" name="Content Placeholder 2"/>
          <p:cNvSpPr>
            <a:spLocks noGrp="1"/>
          </p:cNvSpPr>
          <p:nvPr>
            <p:ph idx="1"/>
          </p:nvPr>
        </p:nvSpPr>
        <p:spPr>
          <a:xfrm>
            <a:off x="78059" y="1543934"/>
            <a:ext cx="9065941" cy="4597221"/>
          </a:xfrm>
        </p:spPr>
        <p:txBody>
          <a:bodyPr>
            <a:noAutofit/>
          </a:bodyPr>
          <a:lstStyle/>
          <a:p>
            <a:pPr marL="0" indent="0">
              <a:lnSpc>
                <a:spcPct val="200000"/>
              </a:lnSpc>
              <a:spcBef>
                <a:spcPct val="0"/>
              </a:spcBef>
              <a:buNone/>
            </a:pPr>
            <a:r>
              <a:rPr lang="en-US" sz="2400" dirty="0" smtClean="0">
                <a:solidFill>
                  <a:srgbClr val="002060"/>
                </a:solidFill>
                <a:latin typeface="Times New Roman" panose="02020603050405020304" pitchFamily="18" charset="0"/>
                <a:cs typeface="Times New Roman" panose="02020603050405020304" pitchFamily="18" charset="0"/>
              </a:rPr>
              <a:t>As the company is the first point in food industry supply chain, and because the distance between the supplier and the client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can shorten the time to market (TTM) which is a cost, in addition, the more this distance the more the cost of delivery, so I thought that selecting the right closest place of POS to the targeted market (restaurant, coffee shops and so forth) could be the most important factor.  </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4" name="Rectangle 3"/>
          <p:cNvSpPr/>
          <p:nvPr/>
        </p:nvSpPr>
        <p:spPr>
          <a:xfrm>
            <a:off x="78059" y="6406557"/>
            <a:ext cx="9065940" cy="338554"/>
          </a:xfrm>
          <a:prstGeom prst="rect">
            <a:avLst/>
          </a:prstGeom>
        </p:spPr>
        <p:txBody>
          <a:bodyPr wrap="square">
            <a:spAutoFit/>
          </a:bodyPr>
          <a:lstStyle/>
          <a:p>
            <a:r>
              <a:rPr lang="en-US" sz="1600" dirty="0" smtClean="0">
                <a:solidFill>
                  <a:srgbClr val="002060"/>
                </a:solidFill>
              </a:rPr>
              <a:t>TTM is the  </a:t>
            </a:r>
            <a:r>
              <a:rPr lang="en-US" sz="1600" dirty="0">
                <a:solidFill>
                  <a:srgbClr val="002060"/>
                </a:solidFill>
              </a:rPr>
              <a:t>length of time it takes from a product being conceived until its being available for </a:t>
            </a:r>
            <a:r>
              <a:rPr lang="en-US" sz="1600" dirty="0" smtClean="0">
                <a:solidFill>
                  <a:srgbClr val="002060"/>
                </a:solidFill>
              </a:rPr>
              <a:t>sale (Wiki)</a:t>
            </a:r>
            <a:endParaRPr lang="en-US" sz="1600" dirty="0">
              <a:solidFill>
                <a:srgbClr val="002060"/>
              </a:solidFill>
            </a:endParaRPr>
          </a:p>
        </p:txBody>
      </p:sp>
      <p:sp>
        <p:nvSpPr>
          <p:cNvPr id="5" name="Rectangle 4"/>
          <p:cNvSpPr/>
          <p:nvPr/>
        </p:nvSpPr>
        <p:spPr>
          <a:xfrm>
            <a:off x="78059" y="6089190"/>
            <a:ext cx="8636963" cy="646331"/>
          </a:xfrm>
          <a:prstGeom prst="rect">
            <a:avLst/>
          </a:prstGeom>
        </p:spPr>
        <p:txBody>
          <a:bodyPr wrap="square">
            <a:spAutoFit/>
          </a:bodyPr>
          <a:lstStyle/>
          <a:p>
            <a:r>
              <a:rPr lang="en-US" dirty="0" smtClean="0"/>
              <a:t>__________________________________________________________________________</a:t>
            </a:r>
            <a:endParaRPr lang="en-US" dirty="0"/>
          </a:p>
        </p:txBody>
      </p:sp>
    </p:spTree>
    <p:extLst>
      <p:ext uri="{BB962C8B-B14F-4D97-AF65-F5344CB8AC3E}">
        <p14:creationId xmlns:p14="http://schemas.microsoft.com/office/powerpoint/2010/main" val="3707784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	Description of data</a:t>
            </a:r>
            <a:endPar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endParaRPr>
          </a:p>
        </p:txBody>
      </p:sp>
      <p:sp>
        <p:nvSpPr>
          <p:cNvPr id="3" name="Content Placeholder 2"/>
          <p:cNvSpPr>
            <a:spLocks noGrp="1"/>
          </p:cNvSpPr>
          <p:nvPr>
            <p:ph idx="1"/>
          </p:nvPr>
        </p:nvSpPr>
        <p:spPr>
          <a:xfrm>
            <a:off x="78059" y="1374601"/>
            <a:ext cx="9065941" cy="4597221"/>
          </a:xfrm>
        </p:spPr>
        <p:txBody>
          <a:bodyPr>
            <a:noAutofit/>
          </a:bodyPr>
          <a:lstStyle/>
          <a:p>
            <a:pPr marL="0" indent="0">
              <a:lnSpc>
                <a:spcPct val="200000"/>
              </a:lnSpc>
              <a:spcBef>
                <a:spcPct val="0"/>
              </a:spcBef>
              <a:buNone/>
            </a:pPr>
            <a:r>
              <a:rPr lang="en-US" sz="2400" dirty="0">
                <a:solidFill>
                  <a:srgbClr val="002060"/>
                </a:solidFill>
                <a:latin typeface="Times New Roman" panose="02020603050405020304" pitchFamily="18" charset="0"/>
                <a:cs typeface="Times New Roman" panose="02020603050405020304" pitchFamily="18" charset="0"/>
              </a:rPr>
              <a:t>I’ve collected data from </a:t>
            </a:r>
            <a:r>
              <a:rPr lang="en-US" sz="2400" dirty="0" err="1">
                <a:solidFill>
                  <a:srgbClr val="002060"/>
                </a:solidFill>
                <a:latin typeface="Times New Roman" panose="02020603050405020304" pitchFamily="18" charset="0"/>
                <a:cs typeface="Times New Roman" panose="02020603050405020304" pitchFamily="18" charset="0"/>
              </a:rPr>
              <a:t>Forsquare</a:t>
            </a:r>
            <a:r>
              <a:rPr lang="en-US" sz="2400" dirty="0">
                <a:solidFill>
                  <a:srgbClr val="002060"/>
                </a:solidFill>
                <a:latin typeface="Times New Roman" panose="02020603050405020304" pitchFamily="18" charset="0"/>
                <a:cs typeface="Times New Roman" panose="02020603050405020304" pitchFamily="18" charset="0"/>
              </a:rPr>
              <a:t> API using my credentials like the following</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417952" y="2996546"/>
            <a:ext cx="8097398" cy="3539720"/>
          </a:xfrm>
          <a:prstGeom prst="rect">
            <a:avLst/>
          </a:prstGeom>
        </p:spPr>
      </p:pic>
    </p:spTree>
    <p:extLst>
      <p:ext uri="{BB962C8B-B14F-4D97-AF65-F5344CB8AC3E}">
        <p14:creationId xmlns:p14="http://schemas.microsoft.com/office/powerpoint/2010/main" val="317563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2.	Description of data</a:t>
            </a:r>
            <a:endPar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endParaRPr>
          </a:p>
        </p:txBody>
      </p:sp>
      <p:sp>
        <p:nvSpPr>
          <p:cNvPr id="3" name="Content Placeholder 2"/>
          <p:cNvSpPr>
            <a:spLocks noGrp="1"/>
          </p:cNvSpPr>
          <p:nvPr>
            <p:ph idx="1"/>
          </p:nvPr>
        </p:nvSpPr>
        <p:spPr>
          <a:xfrm>
            <a:off x="78059" y="1374601"/>
            <a:ext cx="9065941" cy="4597221"/>
          </a:xfrm>
        </p:spPr>
        <p:txBody>
          <a:bodyPr>
            <a:noAutofit/>
          </a:bodyPr>
          <a:lstStyle/>
          <a:p>
            <a:pPr marL="0" indent="0">
              <a:lnSpc>
                <a:spcPct val="150000"/>
              </a:lnSpc>
              <a:spcBef>
                <a:spcPct val="0"/>
              </a:spcBef>
              <a:buNone/>
            </a:pPr>
            <a:r>
              <a:rPr lang="en-US" sz="2400" dirty="0">
                <a:solidFill>
                  <a:srgbClr val="002060"/>
                </a:solidFill>
                <a:latin typeface="Times New Roman" panose="02020603050405020304" pitchFamily="18" charset="0"/>
                <a:cs typeface="Times New Roman" panose="02020603050405020304" pitchFamily="18" charset="0"/>
              </a:rPr>
              <a:t>This gave me a </a:t>
            </a:r>
            <a:r>
              <a:rPr lang="en-US" sz="2400" dirty="0" smtClean="0">
                <a:solidFill>
                  <a:srgbClr val="002060"/>
                </a:solidFill>
                <a:latin typeface="Times New Roman" panose="02020603050405020304" pitchFamily="18" charset="0"/>
                <a:cs typeface="Times New Roman" panose="02020603050405020304" pitchFamily="18" charset="0"/>
              </a:rPr>
              <a:t>comprehensive </a:t>
            </a:r>
            <a:r>
              <a:rPr lang="en-US" sz="2400" dirty="0">
                <a:solidFill>
                  <a:srgbClr val="002060"/>
                </a:solidFill>
                <a:latin typeface="Times New Roman" panose="02020603050405020304" pitchFamily="18" charset="0"/>
                <a:cs typeface="Times New Roman" panose="02020603050405020304" pitchFamily="18" charset="0"/>
              </a:rPr>
              <a:t>data enabling me to extract many meaningful pointers, I extracted the data filtered as I want certain categories of venues, i.e. only related to targeted customers who are </a:t>
            </a:r>
            <a:r>
              <a:rPr lang="en-US" sz="2400" dirty="0" smtClean="0">
                <a:solidFill>
                  <a:srgbClr val="002060"/>
                </a:solidFill>
                <a:latin typeface="Times New Roman" panose="02020603050405020304" pitchFamily="18" charset="0"/>
                <a:cs typeface="Times New Roman" panose="02020603050405020304" pitchFamily="18" charset="0"/>
              </a:rPr>
              <a:t>restaurants, </a:t>
            </a:r>
            <a:r>
              <a:rPr lang="en-US" sz="2400" dirty="0">
                <a:solidFill>
                  <a:srgbClr val="002060"/>
                </a:solidFill>
                <a:latin typeface="Times New Roman" panose="02020603050405020304" pitchFamily="18" charset="0"/>
                <a:cs typeface="Times New Roman" panose="02020603050405020304" pitchFamily="18" charset="0"/>
              </a:rPr>
              <a:t>coffee shops and so forth, and I chose the following </a:t>
            </a:r>
            <a:r>
              <a:rPr lang="en-US" sz="2400" dirty="0" smtClean="0">
                <a:solidFill>
                  <a:srgbClr val="002060"/>
                </a:solidFill>
                <a:latin typeface="Times New Roman" panose="02020603050405020304" pitchFamily="18" charset="0"/>
                <a:cs typeface="Times New Roman" panose="02020603050405020304" pitchFamily="18" charset="0"/>
              </a:rPr>
              <a:t>useful </a:t>
            </a:r>
            <a:r>
              <a:rPr lang="en-US" sz="2400" dirty="0">
                <a:solidFill>
                  <a:srgbClr val="002060"/>
                </a:solidFill>
                <a:latin typeface="Times New Roman" panose="02020603050405020304" pitchFamily="18" charset="0"/>
                <a:cs typeface="Times New Roman" panose="02020603050405020304" pitchFamily="18" charset="0"/>
              </a:rPr>
              <a:t>fields: name of venue, category, longitude and latitude as the following:</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716264" y="4675400"/>
            <a:ext cx="4718050" cy="1842135"/>
          </a:xfrm>
          <a:prstGeom prst="rect">
            <a:avLst/>
          </a:prstGeom>
        </p:spPr>
      </p:pic>
    </p:spTree>
    <p:extLst>
      <p:ext uri="{BB962C8B-B14F-4D97-AF65-F5344CB8AC3E}">
        <p14:creationId xmlns:p14="http://schemas.microsoft.com/office/powerpoint/2010/main" val="9472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	Methodology</a:t>
            </a:r>
            <a:endParaRPr lang="en-US" sz="36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endParaRPr>
          </a:p>
        </p:txBody>
      </p:sp>
      <p:sp>
        <p:nvSpPr>
          <p:cNvPr id="3" name="Content Placeholder 2"/>
          <p:cNvSpPr>
            <a:spLocks noGrp="1"/>
          </p:cNvSpPr>
          <p:nvPr>
            <p:ph idx="1"/>
          </p:nvPr>
        </p:nvSpPr>
        <p:spPr>
          <a:xfrm>
            <a:off x="78059" y="1374601"/>
            <a:ext cx="9065941" cy="1244421"/>
          </a:xfrm>
        </p:spPr>
        <p:txBody>
          <a:bodyPr>
            <a:noAutofit/>
          </a:bodyPr>
          <a:lstStyle/>
          <a:p>
            <a:pPr marL="0" indent="0">
              <a:lnSpc>
                <a:spcPct val="150000"/>
              </a:lnSpc>
              <a:spcBef>
                <a:spcPct val="0"/>
              </a:spcBef>
              <a:buNone/>
            </a:pPr>
            <a:r>
              <a:rPr lang="en-US" sz="2400" dirty="0">
                <a:solidFill>
                  <a:srgbClr val="002060"/>
                </a:solidFill>
                <a:latin typeface="Times New Roman" panose="02020603050405020304" pitchFamily="18" charset="0"/>
                <a:cs typeface="Times New Roman" panose="02020603050405020304" pitchFamily="18" charset="0"/>
              </a:rPr>
              <a:t>It was a descriptive research consists of the following steps after introductory part: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510117" y="2619023"/>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3.1.	Preparing the environment</a:t>
            </a:r>
          </a:p>
        </p:txBody>
      </p:sp>
      <p:sp>
        <p:nvSpPr>
          <p:cNvPr id="4" name="Rectangle 3"/>
          <p:cNvSpPr/>
          <p:nvPr/>
        </p:nvSpPr>
        <p:spPr>
          <a:xfrm>
            <a:off x="78058" y="3301284"/>
            <a:ext cx="8941763" cy="3416320"/>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I used numpy to handle data in a </a:t>
            </a:r>
            <a:r>
              <a:rPr lang="en-US" sz="2400" dirty="0" err="1">
                <a:solidFill>
                  <a:srgbClr val="002060"/>
                </a:solidFill>
                <a:latin typeface="Times New Roman" panose="02020603050405020304" pitchFamily="18" charset="0"/>
                <a:cs typeface="Times New Roman" panose="02020603050405020304" pitchFamily="18" charset="0"/>
              </a:rPr>
              <a:t>vectorized</a:t>
            </a:r>
            <a:r>
              <a:rPr lang="en-US" sz="2400" dirty="0">
                <a:solidFill>
                  <a:srgbClr val="002060"/>
                </a:solidFill>
                <a:latin typeface="Times New Roman" panose="02020603050405020304" pitchFamily="18" charset="0"/>
                <a:cs typeface="Times New Roman" panose="02020603050405020304" pitchFamily="18" charset="0"/>
              </a:rPr>
              <a:t> manner, and will use pandas library for data analysis and json library to handle JSON files, and will use geopy to be able to use geocoders.Nominatim to convert an address into latitude and longitude values, and requests library to handle requests, and json_normalize that will transform JSON file into a pandas data frame.</a:t>
            </a:r>
          </a:p>
          <a:p>
            <a:r>
              <a:rPr lang="en-US" sz="2400" dirty="0">
                <a:solidFill>
                  <a:srgbClr val="002060"/>
                </a:solidFill>
                <a:latin typeface="Times New Roman" panose="02020603050405020304" pitchFamily="18" charset="0"/>
                <a:cs typeface="Times New Roman" panose="02020603050405020304" pitchFamily="18" charset="0"/>
              </a:rPr>
              <a:t>I used </a:t>
            </a:r>
            <a:r>
              <a:rPr lang="en-US" sz="2400" dirty="0" err="1">
                <a:solidFill>
                  <a:srgbClr val="002060"/>
                </a:solidFill>
                <a:latin typeface="Times New Roman" panose="02020603050405020304" pitchFamily="18" charset="0"/>
                <a:cs typeface="Times New Roman" panose="02020603050405020304" pitchFamily="18" charset="0"/>
              </a:rPr>
              <a:t>Matplotlib</a:t>
            </a:r>
            <a:r>
              <a:rPr lang="en-US" sz="2400" dirty="0">
                <a:solidFill>
                  <a:srgbClr val="002060"/>
                </a:solidFill>
                <a:latin typeface="Times New Roman" panose="02020603050405020304" pitchFamily="18" charset="0"/>
                <a:cs typeface="Times New Roman" panose="02020603050405020304" pitchFamily="18" charset="0"/>
              </a:rPr>
              <a:t> and associated plotting modules, and k-means for clustering stage.</a:t>
            </a:r>
          </a:p>
          <a:p>
            <a:r>
              <a:rPr lang="en-US" sz="2400" dirty="0">
                <a:solidFill>
                  <a:srgbClr val="002060"/>
                </a:solidFill>
                <a:latin typeface="Times New Roman" panose="02020603050405020304" pitchFamily="18" charset="0"/>
                <a:cs typeface="Times New Roman" panose="02020603050405020304" pitchFamily="18" charset="0"/>
              </a:rPr>
              <a:t>Then I used folium map rendering library.</a:t>
            </a:r>
          </a:p>
        </p:txBody>
      </p:sp>
    </p:spTree>
    <p:extLst>
      <p:ext uri="{BB962C8B-B14F-4D97-AF65-F5344CB8AC3E}">
        <p14:creationId xmlns:p14="http://schemas.microsoft.com/office/powerpoint/2010/main" val="3683067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3362" y="417690"/>
            <a:ext cx="7886700" cy="530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w="0"/>
                <a:effectLst>
                  <a:outerShdw blurRad="50800" dist="38100" dir="2700000" algn="tl" rotWithShape="0">
                    <a:prstClr val="black">
                      <a:alpha val="40000"/>
                    </a:prstClr>
                  </a:outerShdw>
                </a:effectLst>
                <a:latin typeface="Ebrima" panose="02000000000000000000" pitchFamily="2" charset="0"/>
                <a:ea typeface="Ebrima" panose="02000000000000000000" pitchFamily="2" charset="0"/>
                <a:cs typeface="Ebrima" panose="02000000000000000000" pitchFamily="2" charset="0"/>
              </a:rPr>
              <a:t>3.1.	Preparing the environment</a:t>
            </a:r>
          </a:p>
        </p:txBody>
      </p:sp>
      <p:sp>
        <p:nvSpPr>
          <p:cNvPr id="4" name="Rectangle 3"/>
          <p:cNvSpPr/>
          <p:nvPr/>
        </p:nvSpPr>
        <p:spPr>
          <a:xfrm>
            <a:off x="202237" y="1517639"/>
            <a:ext cx="8941763" cy="3416320"/>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I used numpy to handle data in a </a:t>
            </a:r>
            <a:r>
              <a:rPr lang="en-US" sz="2400" dirty="0" err="1">
                <a:solidFill>
                  <a:srgbClr val="002060"/>
                </a:solidFill>
                <a:latin typeface="Times New Roman" panose="02020603050405020304" pitchFamily="18" charset="0"/>
                <a:cs typeface="Times New Roman" panose="02020603050405020304" pitchFamily="18" charset="0"/>
              </a:rPr>
              <a:t>vectorized</a:t>
            </a:r>
            <a:r>
              <a:rPr lang="en-US" sz="2400" dirty="0">
                <a:solidFill>
                  <a:srgbClr val="002060"/>
                </a:solidFill>
                <a:latin typeface="Times New Roman" panose="02020603050405020304" pitchFamily="18" charset="0"/>
                <a:cs typeface="Times New Roman" panose="02020603050405020304" pitchFamily="18" charset="0"/>
              </a:rPr>
              <a:t> manner, and will use pandas library for data analysis and json library to handle JSON files, and will use geopy to be able to use geocoders.Nominatim to convert an address into latitude and longitude values, and requests library to handle requests, and json_normalize that will transform JSON file into a pandas data frame.</a:t>
            </a:r>
          </a:p>
          <a:p>
            <a:r>
              <a:rPr lang="en-US" sz="2400" dirty="0">
                <a:solidFill>
                  <a:srgbClr val="002060"/>
                </a:solidFill>
                <a:latin typeface="Times New Roman" panose="02020603050405020304" pitchFamily="18" charset="0"/>
                <a:cs typeface="Times New Roman" panose="02020603050405020304" pitchFamily="18" charset="0"/>
              </a:rPr>
              <a:t>I used </a:t>
            </a:r>
            <a:r>
              <a:rPr lang="en-US" sz="2400" dirty="0" err="1">
                <a:solidFill>
                  <a:srgbClr val="002060"/>
                </a:solidFill>
                <a:latin typeface="Times New Roman" panose="02020603050405020304" pitchFamily="18" charset="0"/>
                <a:cs typeface="Times New Roman" panose="02020603050405020304" pitchFamily="18" charset="0"/>
              </a:rPr>
              <a:t>Matplotlib</a:t>
            </a:r>
            <a:r>
              <a:rPr lang="en-US" sz="2400" dirty="0">
                <a:solidFill>
                  <a:srgbClr val="002060"/>
                </a:solidFill>
                <a:latin typeface="Times New Roman" panose="02020603050405020304" pitchFamily="18" charset="0"/>
                <a:cs typeface="Times New Roman" panose="02020603050405020304" pitchFamily="18" charset="0"/>
              </a:rPr>
              <a:t> and associated plotting modules, and k-means for clustering stage.</a:t>
            </a:r>
          </a:p>
          <a:p>
            <a:r>
              <a:rPr lang="en-US" sz="2400" dirty="0">
                <a:solidFill>
                  <a:srgbClr val="002060"/>
                </a:solidFill>
                <a:latin typeface="Times New Roman" panose="02020603050405020304" pitchFamily="18" charset="0"/>
                <a:cs typeface="Times New Roman" panose="02020603050405020304" pitchFamily="18" charset="0"/>
              </a:rPr>
              <a:t>Then I used folium map rendering library.</a:t>
            </a:r>
          </a:p>
        </p:txBody>
      </p:sp>
      <p:pic>
        <p:nvPicPr>
          <p:cNvPr id="8" name="Picture 7"/>
          <p:cNvPicPr/>
          <p:nvPr/>
        </p:nvPicPr>
        <p:blipFill>
          <a:blip r:embed="rId2"/>
          <a:stretch>
            <a:fillRect/>
          </a:stretch>
        </p:blipFill>
        <p:spPr>
          <a:xfrm>
            <a:off x="202237" y="1517638"/>
            <a:ext cx="8817585" cy="4623517"/>
          </a:xfrm>
          <a:prstGeom prst="rect">
            <a:avLst/>
          </a:prstGeom>
        </p:spPr>
      </p:pic>
    </p:spTree>
    <p:extLst>
      <p:ext uri="{BB962C8B-B14F-4D97-AF65-F5344CB8AC3E}">
        <p14:creationId xmlns:p14="http://schemas.microsoft.com/office/powerpoint/2010/main" val="7697184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5422</TotalTime>
  <Words>803</Words>
  <Application>Microsoft Office PowerPoint</Application>
  <PresentationFormat>On-screen Show (4:3)</PresentationFormat>
  <Paragraphs>51</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Ebrima</vt:lpstr>
      <vt:lpstr>Times New Roman</vt:lpstr>
      <vt:lpstr>Office Theme</vt:lpstr>
      <vt:lpstr>PowerPoint Presentation</vt:lpstr>
      <vt:lpstr>PowerPoint Presentation</vt:lpstr>
      <vt:lpstr>Stake holder overview</vt:lpstr>
      <vt:lpstr>Problem Definition</vt:lpstr>
      <vt:lpstr>Initial thinking</vt:lpstr>
      <vt:lpstr>2. Description of data</vt:lpstr>
      <vt:lpstr>2. Description of data</vt:lpstr>
      <vt:lpstr>3.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 of IT Program BAIT_F17  MS SQL Server Administration IIS404  C1 &amp; C2 S1  Course SV &amp; Tutor Eng. Ayham Mhd</dc:title>
  <dc:creator>Ayham Mhd</dc:creator>
  <cp:lastModifiedBy>Ayham Mhd</cp:lastModifiedBy>
  <cp:revision>391</cp:revision>
  <cp:lastPrinted>2018-09-30T06:49:00Z</cp:lastPrinted>
  <dcterms:created xsi:type="dcterms:W3CDTF">2018-04-05T08:34:26Z</dcterms:created>
  <dcterms:modified xsi:type="dcterms:W3CDTF">2020-07-21T03:49:11Z</dcterms:modified>
</cp:coreProperties>
</file>